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64" r:id="rId3"/>
    <p:sldId id="258" r:id="rId5"/>
    <p:sldId id="265" r:id="rId6"/>
    <p:sldId id="266" r:id="rId7"/>
    <p:sldId id="260" r:id="rId8"/>
    <p:sldId id="261" r:id="rId9"/>
    <p:sldId id="267" r:id="rId10"/>
    <p:sldId id="268" r:id="rId11"/>
    <p:sldId id="269" r:id="rId12"/>
    <p:sldId id="270" r:id="rId13"/>
  </p:sldIdLst>
  <p:sldSz cx="10972800" cy="8229600" type="B4JIS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12" autoAdjust="0"/>
    <p:restoredTop sz="94610"/>
  </p:normalViewPr>
  <p:slideViewPr>
    <p:cSldViewPr snapToGrid="0" snapToObjects="1">
      <p:cViewPr varScale="1">
        <p:scale>
          <a:sx n="90" d="100"/>
          <a:sy n="90" d="100"/>
        </p:scale>
        <p:origin x="66" y="11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346836"/>
            <a:ext cx="932688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22446"/>
            <a:ext cx="82296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438150"/>
            <a:ext cx="2366010" cy="697420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438150"/>
            <a:ext cx="6960870" cy="697420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2051688"/>
            <a:ext cx="946404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5507358"/>
            <a:ext cx="946404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2190750"/>
            <a:ext cx="4663440" cy="522160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2190750"/>
            <a:ext cx="4663440" cy="522160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438152"/>
            <a:ext cx="9464040" cy="159067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2017396"/>
            <a:ext cx="4642008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3006090"/>
            <a:ext cx="4642008" cy="442150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2017396"/>
            <a:ext cx="4664869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3006090"/>
            <a:ext cx="4664869" cy="442150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548640"/>
            <a:ext cx="353901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1184912"/>
            <a:ext cx="555498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468880"/>
            <a:ext cx="353901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548640"/>
            <a:ext cx="353901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1184912"/>
            <a:ext cx="555498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2468880"/>
            <a:ext cx="353901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438152"/>
            <a:ext cx="946404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2190750"/>
            <a:ext cx="946404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7627622"/>
            <a:ext cx="246888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7627622"/>
            <a:ext cx="37033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7627622"/>
            <a:ext cx="246888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image" Target="../media/image4.jpeg"/><Relationship Id="rId7" Type="http://schemas.openxmlformats.org/officeDocument/2006/relationships/image" Target="../media/image7.png"/><Relationship Id="rId6" Type="http://schemas.microsoft.com/office/2007/relationships/media" Target="../media/media3.mp4"/><Relationship Id="rId5" Type="http://schemas.openxmlformats.org/officeDocument/2006/relationships/video" Target="../media/media3.mp4"/><Relationship Id="rId4" Type="http://schemas.openxmlformats.org/officeDocument/2006/relationships/image" Target="../media/image6.png"/><Relationship Id="rId3" Type="http://schemas.microsoft.com/office/2007/relationships/media" Target="../media/media2.mp4"/><Relationship Id="rId2" Type="http://schemas.openxmlformats.org/officeDocument/2006/relationships/video" Target="../media/media2.mp4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28700"/>
            <a:ext cx="10972800" cy="6172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0972800" cy="8229600"/>
          </a:xfrm>
          <a:prstGeom prst="rect">
            <a:avLst/>
          </a:prstGeom>
          <a:solidFill>
            <a:srgbClr val="EEEFF5"/>
          </a:solidFill>
        </p:spPr>
      </p:sp>
      <p:sp>
        <p:nvSpPr>
          <p:cNvPr id="4" name="Text 1"/>
          <p:cNvSpPr/>
          <p:nvPr/>
        </p:nvSpPr>
        <p:spPr>
          <a:xfrm>
            <a:off x="190759" y="169709"/>
            <a:ext cx="5984285" cy="93978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4920"/>
              </a:lnSpc>
            </a:pPr>
            <a:r>
              <a:rPr lang="en-US" sz="3300" b="1" dirty="0">
                <a:solidFill>
                  <a:srgbClr val="396AF1"/>
                </a:solidFill>
                <a:latin typeface="Barlow" pitchFamily="34" charset="0"/>
              </a:rPr>
              <a:t>2023</a:t>
            </a:r>
            <a:r>
              <a:rPr lang="zh-CN" altLang="en-US" sz="3300" b="1" dirty="0">
                <a:solidFill>
                  <a:srgbClr val="396AF1"/>
                </a:solidFill>
                <a:latin typeface="Barlow" pitchFamily="34" charset="0"/>
              </a:rPr>
              <a:t>物理实验创新设计</a:t>
            </a:r>
            <a:endParaRPr lang="en-US" sz="3300" dirty="0"/>
          </a:p>
        </p:txBody>
      </p:sp>
      <p:sp>
        <p:nvSpPr>
          <p:cNvPr id="5" name="Text 2"/>
          <p:cNvSpPr/>
          <p:nvPr/>
        </p:nvSpPr>
        <p:spPr>
          <a:xfrm>
            <a:off x="3910103" y="2909122"/>
            <a:ext cx="8478543" cy="198413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100"/>
              </a:lnSpc>
            </a:pPr>
            <a:r>
              <a:rPr lang="en-US" altLang="zh-CN" sz="8625" dirty="0">
                <a:latin typeface="幼圆" panose="02010509060101010101" pitchFamily="49" charset="-122"/>
                <a:ea typeface="幼圆" panose="02010509060101010101" pitchFamily="49" charset="-122"/>
                <a:cs typeface="+mj-lt"/>
              </a:rPr>
              <a:t>7.</a:t>
            </a:r>
            <a:r>
              <a:rPr lang="zh-CN" altLang="en-US" sz="8625" dirty="0">
                <a:latin typeface="幼圆" panose="02010509060101010101" pitchFamily="49" charset="-122"/>
                <a:ea typeface="幼圆" panose="02010509060101010101" pitchFamily="49" charset="-122"/>
                <a:cs typeface="+mj-lt"/>
              </a:rPr>
              <a:t>巨型发声板</a:t>
            </a:r>
            <a:endParaRPr lang="zh-CN" altLang="en-US" sz="8625" dirty="0">
              <a:latin typeface="幼圆" panose="02010509060101010101" pitchFamily="49" charset="-122"/>
              <a:ea typeface="幼圆" panose="02010509060101010101" pitchFamily="49" charset="-122"/>
              <a:cs typeface="+mj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123977" y="6987291"/>
            <a:ext cx="7081891" cy="427217"/>
            <a:chOff x="833199" y="5916812"/>
            <a:chExt cx="2847142" cy="388858"/>
          </a:xfrm>
        </p:grpSpPr>
        <p:sp>
          <p:nvSpPr>
            <p:cNvPr id="6" name="Shape 3"/>
            <p:cNvSpPr/>
            <p:nvPr/>
          </p:nvSpPr>
          <p:spPr>
            <a:xfrm>
              <a:off x="833199" y="5950268"/>
              <a:ext cx="355402" cy="355402"/>
            </a:xfrm>
            <a:prstGeom prst="roundRect">
              <a:avLst>
                <a:gd name="adj" fmla="val 25726039"/>
              </a:avLst>
            </a:prstGeom>
            <a:solidFill>
              <a:schemeClr val="accent1">
                <a:lumMod val="75000"/>
              </a:schemeClr>
            </a:solidFill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1188601" y="5916812"/>
              <a:ext cx="2491740" cy="388858"/>
            </a:xfrm>
            <a:prstGeom prst="rect">
              <a:avLst/>
            </a:prstGeom>
            <a:noFill/>
          </p:spPr>
          <p:txBody>
            <a:bodyPr wrap="none" rtlCol="0" anchor="t"/>
            <a:lstStyle/>
            <a:p>
              <a:r>
                <a:rPr lang="zh-CN" altLang="en-US" sz="2400" b="1" dirty="0">
                  <a:latin typeface="+mj-lt"/>
                </a:rPr>
                <a:t>汇报人：何政轩</a:t>
              </a:r>
              <a:r>
                <a:rPr lang="en-US" altLang="zh-CN" sz="2400" b="1" dirty="0">
                  <a:latin typeface="+mj-lt"/>
                </a:rPr>
                <a:t> </a:t>
              </a:r>
              <a:r>
                <a:rPr lang="zh-CN" altLang="en-US" sz="2400" b="1" dirty="0">
                  <a:latin typeface="+mj-lt"/>
                </a:rPr>
                <a:t>宁洪斌</a:t>
              </a:r>
              <a:r>
                <a:rPr lang="en-US" altLang="zh-CN" sz="2400" b="1" dirty="0">
                  <a:latin typeface="+mj-lt"/>
                </a:rPr>
                <a:t>  </a:t>
              </a:r>
              <a:r>
                <a:rPr lang="zh-CN" altLang="en-US" sz="2400" b="1" dirty="0">
                  <a:latin typeface="+mj-lt"/>
                </a:rPr>
                <a:t>方俊添</a:t>
              </a:r>
              <a:r>
                <a:rPr lang="en-US" altLang="zh-CN" sz="2400" b="1" dirty="0">
                  <a:latin typeface="+mj-lt"/>
                </a:rPr>
                <a:t>		</a:t>
              </a:r>
              <a:r>
                <a:rPr lang="zh-CN" altLang="en-US" sz="2400" b="1" dirty="0">
                  <a:latin typeface="+mj-lt"/>
                </a:rPr>
                <a:t>  </a:t>
              </a:r>
              <a:r>
                <a:rPr lang="en-US" altLang="zh-CN" sz="2400" b="1" dirty="0">
                  <a:latin typeface="+mj-lt"/>
                </a:rPr>
                <a:t>2023/10/29</a:t>
              </a:r>
              <a:endParaRPr lang="zh-CN" altLang="en-US" sz="2400" b="1" dirty="0">
                <a:latin typeface="+mj-lt"/>
              </a:endParaRPr>
            </a:p>
          </p:txBody>
        </p:sp>
      </p:grpSp>
      <p:pic>
        <p:nvPicPr>
          <p:cNvPr id="12" name="图片 11" descr="u=287402967,2990426709&amp;fm=26&amp;gp=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5456" y="2049274"/>
            <a:ext cx="2628521" cy="26285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6061" y="4578211"/>
            <a:ext cx="1979585" cy="19795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28700"/>
            <a:ext cx="10972800" cy="6172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0972800" cy="8229600"/>
          </a:xfrm>
          <a:prstGeom prst="rect">
            <a:avLst/>
          </a:prstGeom>
          <a:solidFill>
            <a:srgbClr val="EEEFF5"/>
          </a:solidFill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Text 1"/>
          <p:cNvSpPr/>
          <p:nvPr/>
        </p:nvSpPr>
        <p:spPr>
          <a:xfrm>
            <a:off x="190759" y="169709"/>
            <a:ext cx="5984285" cy="93978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4920"/>
              </a:lnSpc>
            </a:pPr>
            <a:r>
              <a:rPr lang="en-US" sz="3300" b="1" dirty="0">
                <a:solidFill>
                  <a:srgbClr val="396AF1"/>
                </a:solidFill>
                <a:latin typeface="Barlow" pitchFamily="34" charset="0"/>
              </a:rPr>
              <a:t>2023</a:t>
            </a:r>
            <a:r>
              <a:rPr lang="zh-CN" altLang="en-US" sz="3300" b="1" dirty="0">
                <a:solidFill>
                  <a:srgbClr val="396AF1"/>
                </a:solidFill>
                <a:latin typeface="Barlow" pitchFamily="34" charset="0"/>
              </a:rPr>
              <a:t>物理实验创新设计</a:t>
            </a:r>
            <a:endParaRPr lang="en-US" sz="3300" dirty="0"/>
          </a:p>
        </p:txBody>
      </p:sp>
      <p:sp>
        <p:nvSpPr>
          <p:cNvPr id="5" name="Text 2"/>
          <p:cNvSpPr/>
          <p:nvPr/>
        </p:nvSpPr>
        <p:spPr>
          <a:xfrm>
            <a:off x="1443349" y="2653941"/>
            <a:ext cx="9901591" cy="33414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100"/>
              </a:lnSpc>
            </a:pPr>
            <a:r>
              <a:rPr lang="zh-CN" altLang="en-US" sz="8625" dirty="0">
                <a:latin typeface="华文楷体" panose="02010600040101010101" pitchFamily="2" charset="-122"/>
                <a:ea typeface="华文楷体" panose="02010600040101010101" pitchFamily="2" charset="-122"/>
                <a:cs typeface="+mj-lt"/>
              </a:rPr>
              <a:t>感谢聆听</a:t>
            </a:r>
            <a:endParaRPr lang="zh-CN" altLang="en-US" sz="8625" dirty="0">
              <a:latin typeface="华文楷体" panose="02010600040101010101" pitchFamily="2" charset="-122"/>
              <a:ea typeface="华文楷体" panose="02010600040101010101" pitchFamily="2" charset="-122"/>
              <a:cs typeface="+mj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123977" y="6987291"/>
            <a:ext cx="7081891" cy="427217"/>
            <a:chOff x="833199" y="5916812"/>
            <a:chExt cx="2847142" cy="388858"/>
          </a:xfrm>
        </p:grpSpPr>
        <p:sp>
          <p:nvSpPr>
            <p:cNvPr id="6" name="Shape 3"/>
            <p:cNvSpPr/>
            <p:nvPr/>
          </p:nvSpPr>
          <p:spPr>
            <a:xfrm>
              <a:off x="833199" y="5950268"/>
              <a:ext cx="355402" cy="355402"/>
            </a:xfrm>
            <a:prstGeom prst="roundRect">
              <a:avLst>
                <a:gd name="adj" fmla="val 25726039"/>
              </a:avLst>
            </a:prstGeom>
            <a:solidFill>
              <a:schemeClr val="accent1">
                <a:lumMod val="75000"/>
              </a:schemeClr>
            </a:solidFill>
            <a:ln w="7620">
              <a:solidFill>
                <a:srgbClr val="FFFFFF"/>
              </a:solidFill>
              <a:prstDash val="solid"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1188601" y="5916812"/>
              <a:ext cx="2491740" cy="388858"/>
            </a:xfrm>
            <a:prstGeom prst="rect">
              <a:avLst/>
            </a:prstGeom>
            <a:noFill/>
          </p:spPr>
          <p:txBody>
            <a:bodyPr wrap="none" rtlCol="0" anchor="t"/>
            <a:lstStyle/>
            <a:p>
              <a:r>
                <a:rPr lang="zh-CN" altLang="en-US" sz="2400" b="1" dirty="0">
                  <a:latin typeface="+mj-lt"/>
                </a:rPr>
                <a:t>汇报人：何政轩</a:t>
              </a:r>
              <a:r>
                <a:rPr lang="en-US" altLang="zh-CN" sz="2400" b="1" dirty="0">
                  <a:latin typeface="+mj-lt"/>
                </a:rPr>
                <a:t> </a:t>
              </a:r>
              <a:r>
                <a:rPr lang="zh-CN" altLang="en-US" sz="2400" b="1" dirty="0">
                  <a:latin typeface="+mj-lt"/>
                </a:rPr>
                <a:t>宁洪斌</a:t>
              </a:r>
              <a:r>
                <a:rPr lang="en-US" altLang="zh-CN" sz="2400" b="1" dirty="0">
                  <a:latin typeface="+mj-lt"/>
                </a:rPr>
                <a:t>  </a:t>
              </a:r>
              <a:r>
                <a:rPr lang="zh-CN" altLang="en-US" sz="2400" b="1" dirty="0">
                  <a:latin typeface="+mj-lt"/>
                </a:rPr>
                <a:t>方俊添</a:t>
              </a:r>
              <a:r>
                <a:rPr lang="en-US" altLang="zh-CN" sz="2400" b="1" dirty="0">
                  <a:latin typeface="+mj-lt"/>
                </a:rPr>
                <a:t>		</a:t>
              </a:r>
              <a:r>
                <a:rPr lang="zh-CN" altLang="en-US" sz="2400" b="1" dirty="0">
                  <a:latin typeface="+mj-lt"/>
                </a:rPr>
                <a:t>  </a:t>
              </a:r>
              <a:r>
                <a:rPr lang="en-US" altLang="zh-CN" sz="2400" b="1" dirty="0">
                  <a:latin typeface="+mj-lt"/>
                </a:rPr>
                <a:t>2023/10/29</a:t>
              </a:r>
              <a:endParaRPr lang="zh-CN" altLang="en-US" sz="2400" b="1" dirty="0">
                <a:latin typeface="+mj-lt"/>
              </a:endParaRP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30" y="5124574"/>
            <a:ext cx="2183130" cy="21831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28700"/>
            <a:ext cx="10972800" cy="6172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0972800" cy="8229600"/>
          </a:xfrm>
          <a:prstGeom prst="rect">
            <a:avLst/>
          </a:prstGeom>
          <a:solidFill>
            <a:srgbClr val="EEEFF5"/>
          </a:solidFill>
        </p:spPr>
      </p:sp>
      <p:sp>
        <p:nvSpPr>
          <p:cNvPr id="4" name="Text 1"/>
          <p:cNvSpPr/>
          <p:nvPr/>
        </p:nvSpPr>
        <p:spPr>
          <a:xfrm>
            <a:off x="1233081" y="1698135"/>
            <a:ext cx="3332917" cy="52078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100"/>
              </a:lnSpc>
            </a:pPr>
            <a:r>
              <a:rPr lang="en-US" sz="4800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前言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1722937" y="2987548"/>
            <a:ext cx="8463054" cy="2181046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2400" dirty="0">
                <a:solidFill>
                  <a:srgbClr val="272525"/>
                </a:solidFill>
                <a:latin typeface="+mj-lt"/>
                <a:ea typeface="Montserrat" pitchFamily="34" charset="-122"/>
                <a:cs typeface="Montserrat" pitchFamily="34" charset="-120"/>
              </a:rPr>
              <a:t>	想象一下，当你拿起一块纸板并用手指轻轻弯曲它时，你会听到一种脆响的声音。这是因为纸板在弯曲时产生了振动，而这种振动通过空气传播，形成了声音。</a:t>
            </a:r>
            <a:endParaRPr lang="en-US" sz="2400" dirty="0">
              <a:solidFill>
                <a:srgbClr val="272525"/>
              </a:solidFill>
              <a:latin typeface="+mj-lt"/>
              <a:ea typeface="Montserrat" pitchFamily="34" charset="-122"/>
              <a:cs typeface="Montserrat" pitchFamily="34" charset="-120"/>
            </a:endParaRPr>
          </a:p>
          <a:p>
            <a:r>
              <a:rPr lang="en-US" altLang="zh-CN" sz="2400" dirty="0">
                <a:solidFill>
                  <a:srgbClr val="272525"/>
                </a:solidFill>
                <a:latin typeface="+mj-lt"/>
                <a:ea typeface="Montserrat" pitchFamily="34" charset="-122"/>
                <a:cs typeface="Montserrat" pitchFamily="34" charset="-120"/>
              </a:rPr>
              <a:t>	类似地，当一个大型、薄型和灵活的板材被弯曲时，它的不同部分会发生相对运动，引起板材内部的应力和振动。这些应力和振动会通过板材和周围空气的相互作用传播出去，产生声音。</a:t>
            </a:r>
            <a:endParaRPr lang="en-US" altLang="zh-CN" sz="2400" dirty="0">
              <a:latin typeface="+mj-lt"/>
            </a:endParaRPr>
          </a:p>
          <a:p>
            <a:pPr>
              <a:lnSpc>
                <a:spcPts val="2100"/>
              </a:lnSpc>
            </a:pPr>
            <a:endParaRPr lang="en-US" sz="1315" dirty="0"/>
          </a:p>
        </p:txBody>
      </p:sp>
      <p:sp>
        <p:nvSpPr>
          <p:cNvPr id="6" name="Text 3"/>
          <p:cNvSpPr/>
          <p:nvPr/>
        </p:nvSpPr>
        <p:spPr>
          <a:xfrm>
            <a:off x="1320165" y="4635492"/>
            <a:ext cx="8332470" cy="53310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100"/>
              </a:lnSpc>
            </a:pPr>
            <a:endParaRPr lang="en-US" sz="1315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02124" cy="80212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3430" cy="9434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28700"/>
            <a:ext cx="10972800" cy="6172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24836"/>
            <a:ext cx="10972800" cy="8204764"/>
          </a:xfrm>
          <a:prstGeom prst="rect">
            <a:avLst/>
          </a:prstGeom>
          <a:solidFill>
            <a:srgbClr val="EEEFF5"/>
          </a:solidFill>
        </p:spPr>
      </p:sp>
      <p:sp>
        <p:nvSpPr>
          <p:cNvPr id="4" name="Text 1"/>
          <p:cNvSpPr/>
          <p:nvPr/>
        </p:nvSpPr>
        <p:spPr>
          <a:xfrm>
            <a:off x="624900" y="2066613"/>
            <a:ext cx="3332917" cy="52078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100"/>
              </a:lnSpc>
            </a:pPr>
            <a:r>
              <a:rPr lang="zh-CN" altLang="en-US" sz="4800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简单实验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624899" y="2990873"/>
            <a:ext cx="3706480" cy="2305028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24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当一个大型、薄型和灵活的板（例如塑料、金属或有机玻璃）弯曲时，它可能会产生响亮和不寻常的嚎叫声</a:t>
            </a:r>
            <a:r>
              <a:rPr lang="en-US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。</a:t>
            </a:r>
            <a:endParaRPr lang="en-US" sz="1315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836"/>
            <a:ext cx="802124" cy="802124"/>
          </a:xfrm>
          <a:prstGeom prst="rect">
            <a:avLst/>
          </a:prstGeom>
        </p:spPr>
      </p:pic>
      <p:pic>
        <p:nvPicPr>
          <p:cNvPr id="14" name="1-IYPT2024参考资料  P7-Giant Sounding Plate 巨型发声板-720P 高清-AVC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61218" y="826960"/>
            <a:ext cx="3706481" cy="68316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3430" cy="94343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9046697" y="629"/>
            <a:ext cx="1937657" cy="8228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8" name="矩形 17"/>
          <p:cNvSpPr/>
          <p:nvPr/>
        </p:nvSpPr>
        <p:spPr>
          <a:xfrm>
            <a:off x="9046696" y="1736766"/>
            <a:ext cx="1937657" cy="8707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7" name="Text 6"/>
          <p:cNvSpPr/>
          <p:nvPr/>
        </p:nvSpPr>
        <p:spPr>
          <a:xfrm>
            <a:off x="8684558" y="273293"/>
            <a:ext cx="2661932" cy="726693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现象</a:t>
            </a:r>
            <a:r>
              <a:rPr lang="en-US" sz="3600" b="1" dirty="0" err="1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描述</a:t>
            </a:r>
            <a:endParaRPr lang="en-US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Barlow" pitchFamily="34" charset="-120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简单实验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原理解释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因素分析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总结反思</a:t>
            </a:r>
            <a:endParaRPr lang="en-US" altLang="zh-CN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endParaRPr lang="en-US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075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  <p:bldLst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28700"/>
            <a:ext cx="10972800" cy="6172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629"/>
            <a:ext cx="10972800" cy="8228971"/>
          </a:xfrm>
          <a:prstGeom prst="rect">
            <a:avLst/>
          </a:prstGeom>
          <a:solidFill>
            <a:srgbClr val="EEEFF5"/>
          </a:solidFill>
        </p:spPr>
      </p:sp>
      <p:sp>
        <p:nvSpPr>
          <p:cNvPr id="4" name="Text 1"/>
          <p:cNvSpPr/>
          <p:nvPr/>
        </p:nvSpPr>
        <p:spPr>
          <a:xfrm>
            <a:off x="1048384" y="141301"/>
            <a:ext cx="3332917" cy="52078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100"/>
              </a:lnSpc>
            </a:pPr>
            <a:r>
              <a:rPr lang="zh-CN" altLang="en-US" sz="3280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简单实验</a:t>
            </a:r>
            <a:endParaRPr lang="en-US" sz="3280" dirty="0"/>
          </a:p>
        </p:txBody>
      </p:sp>
      <p:sp>
        <p:nvSpPr>
          <p:cNvPr id="5" name="Text 2"/>
          <p:cNvSpPr/>
          <p:nvPr/>
        </p:nvSpPr>
        <p:spPr>
          <a:xfrm>
            <a:off x="624899" y="2990873"/>
            <a:ext cx="3533444" cy="230502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>
              <a:lnSpc>
                <a:spcPts val="2100"/>
              </a:lnSpc>
            </a:pPr>
            <a:endParaRPr lang="en-US" sz="1315" dirty="0"/>
          </a:p>
        </p:txBody>
      </p:sp>
      <p:sp>
        <p:nvSpPr>
          <p:cNvPr id="10" name="矩形 9"/>
          <p:cNvSpPr/>
          <p:nvPr/>
        </p:nvSpPr>
        <p:spPr>
          <a:xfrm>
            <a:off x="9046697" y="629"/>
            <a:ext cx="1937657" cy="8228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2" name="矩形 11"/>
          <p:cNvSpPr/>
          <p:nvPr/>
        </p:nvSpPr>
        <p:spPr>
          <a:xfrm>
            <a:off x="9046696" y="1736766"/>
            <a:ext cx="1937657" cy="8707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Text 6"/>
          <p:cNvSpPr/>
          <p:nvPr/>
        </p:nvSpPr>
        <p:spPr>
          <a:xfrm>
            <a:off x="8684558" y="273293"/>
            <a:ext cx="2661932" cy="726693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现象</a:t>
            </a:r>
            <a:r>
              <a:rPr lang="en-US" sz="3600" b="1" dirty="0" err="1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描述</a:t>
            </a:r>
            <a:endParaRPr lang="en-US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Barlow" pitchFamily="34" charset="-120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简单实验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原理解释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因素分析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总结反思</a:t>
            </a:r>
            <a:endParaRPr lang="en-US" altLang="zh-CN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endParaRPr lang="en-US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14" name="06ebc5a25b74abf92ae5cf72c9921ef5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1062" y="1028700"/>
            <a:ext cx="3706481" cy="6831631"/>
          </a:xfrm>
          <a:prstGeom prst="rect">
            <a:avLst/>
          </a:prstGeom>
        </p:spPr>
      </p:pic>
      <p:pic>
        <p:nvPicPr>
          <p:cNvPr id="15" name="cf8771a52f2ba140853178d27bc75d9a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012018" y="1028699"/>
            <a:ext cx="3706481" cy="6831631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943430" cy="943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video>
              <p:cMediaNode>
                <p:cTn id="3" fill="hold" display="1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28700"/>
            <a:ext cx="10972800" cy="6172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0972800" cy="8229600"/>
          </a:xfrm>
          <a:prstGeom prst="rect">
            <a:avLst/>
          </a:prstGeom>
          <a:solidFill>
            <a:srgbClr val="EEEFF5"/>
          </a:solidFill>
        </p:spPr>
      </p:sp>
      <p:sp>
        <p:nvSpPr>
          <p:cNvPr id="4" name="Text 1"/>
          <p:cNvSpPr/>
          <p:nvPr/>
        </p:nvSpPr>
        <p:spPr>
          <a:xfrm>
            <a:off x="1301048" y="685228"/>
            <a:ext cx="3305414" cy="51640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065"/>
              </a:lnSpc>
            </a:pPr>
            <a:r>
              <a:rPr lang="en-US" sz="4800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原理</a:t>
            </a:r>
            <a:endParaRPr lang="en-US" sz="3255" dirty="0"/>
          </a:p>
        </p:txBody>
      </p:sp>
      <p:sp>
        <p:nvSpPr>
          <p:cNvPr id="5" name="Text 2"/>
          <p:cNvSpPr/>
          <p:nvPr/>
        </p:nvSpPr>
        <p:spPr>
          <a:xfrm>
            <a:off x="1381096" y="1334709"/>
            <a:ext cx="7579162" cy="2244468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13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</a:t>
            </a:r>
            <a:r>
              <a:rPr lang="en-US" sz="2400" dirty="0" err="1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巨型发声板的原理主要是基于板材的弯曲和回弹。当一个又大又薄又有弹性的板（例如塑料、金属或有</a:t>
            </a:r>
            <a:endParaRPr lang="en-US" sz="2400" dirty="0">
              <a:solidFill>
                <a:srgbClr val="272525"/>
              </a:solidFill>
              <a:latin typeface="宋体" panose="02010600030101010101" pitchFamily="2" charset="-122"/>
              <a:ea typeface="宋体" panose="02010600030101010101" pitchFamily="2" charset="-122"/>
              <a:cs typeface="Montserrat" pitchFamily="34" charset="-120"/>
            </a:endParaRPr>
          </a:p>
          <a:p>
            <a:r>
              <a:rPr lang="en-US" sz="2400" dirty="0" err="1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机玻璃等）被弯曲时，它与空气之间会产生摩擦力</a:t>
            </a:r>
            <a:r>
              <a:rPr lang="zh-CN" altLang="en-US" sz="240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。</a:t>
            </a:r>
            <a:endParaRPr lang="en-US" altLang="zh-CN" sz="2400" dirty="0">
              <a:solidFill>
                <a:srgbClr val="272525"/>
              </a:solidFill>
              <a:latin typeface="宋体" panose="02010600030101010101" pitchFamily="2" charset="-122"/>
              <a:ea typeface="宋体" panose="02010600030101010101" pitchFamily="2" charset="-122"/>
              <a:cs typeface="Montserrat" pitchFamily="34" charset="-120"/>
            </a:endParaRPr>
          </a:p>
          <a:p>
            <a:r>
              <a:rPr lang="en-US" sz="240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	</a:t>
            </a:r>
            <a:r>
              <a:rPr lang="en-US" sz="2400" dirty="0" err="1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这种摩擦力会导致空气流动，从而产生声波，从</a:t>
            </a:r>
            <a:endParaRPr lang="en-US" sz="2400" dirty="0">
              <a:solidFill>
                <a:srgbClr val="272525"/>
              </a:solidFill>
              <a:latin typeface="宋体" panose="02010600030101010101" pitchFamily="2" charset="-122"/>
              <a:ea typeface="宋体" panose="02010600030101010101" pitchFamily="2" charset="-122"/>
              <a:cs typeface="Montserrat" pitchFamily="34" charset="-120"/>
            </a:endParaRPr>
          </a:p>
          <a:p>
            <a:r>
              <a:rPr lang="en-US" sz="2400" dirty="0" err="1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而可能会发出一些响亮而不寻常的声波</a:t>
            </a:r>
            <a:r>
              <a:rPr lang="zh-CN" altLang="en-US" sz="240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。</a:t>
            </a:r>
            <a:endParaRPr lang="en-US" sz="2400" dirty="0">
              <a:solidFill>
                <a:srgbClr val="272525"/>
              </a:solidFill>
              <a:latin typeface="宋体" panose="02010600030101010101" pitchFamily="2" charset="-122"/>
              <a:ea typeface="宋体" panose="02010600030101010101" pitchFamily="2" charset="-122"/>
              <a:cs typeface="Montserrat" pitchFamily="34" charset="-120"/>
            </a:endParaRPr>
          </a:p>
          <a:p>
            <a:r>
              <a:rPr lang="en-US" sz="240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	</a:t>
            </a:r>
            <a:r>
              <a:rPr lang="en-US" sz="2400" dirty="0" err="1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最后，这些声波在板的边缘产生回声，形成我们</a:t>
            </a:r>
            <a:endParaRPr lang="en-US" sz="2400" dirty="0">
              <a:solidFill>
                <a:srgbClr val="272525"/>
              </a:solidFill>
              <a:latin typeface="宋体" panose="02010600030101010101" pitchFamily="2" charset="-122"/>
              <a:ea typeface="宋体" panose="02010600030101010101" pitchFamily="2" charset="-122"/>
              <a:cs typeface="Montserrat" pitchFamily="34" charset="-120"/>
            </a:endParaRPr>
          </a:p>
          <a:p>
            <a:r>
              <a:rPr lang="en-US" sz="2400" dirty="0" err="1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所听到的那种声音</a:t>
            </a:r>
            <a:r>
              <a:rPr lang="en-US" sz="240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。</a:t>
            </a:r>
            <a:endParaRPr lang="en-US" sz="2400" dirty="0">
              <a:solidFill>
                <a:srgbClr val="272525"/>
              </a:solidFill>
              <a:latin typeface="宋体" panose="02010600030101010101" pitchFamily="2" charset="-122"/>
              <a:ea typeface="宋体" panose="02010600030101010101" pitchFamily="2" charset="-122"/>
              <a:cs typeface="Montserrat" pitchFamily="34" charset="-120"/>
            </a:endParaRPr>
          </a:p>
          <a:p>
            <a:r>
              <a:rPr lang="en-US" sz="240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	</a:t>
            </a:r>
            <a:r>
              <a:rPr lang="en-US" sz="2400" dirty="0" err="1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这些因素的综合作用导致了这个现象的发生。此</a:t>
            </a:r>
            <a:endParaRPr lang="en-US" sz="2400" dirty="0">
              <a:solidFill>
                <a:srgbClr val="272525"/>
              </a:solidFill>
              <a:latin typeface="宋体" panose="02010600030101010101" pitchFamily="2" charset="-122"/>
              <a:ea typeface="宋体" panose="02010600030101010101" pitchFamily="2" charset="-122"/>
              <a:cs typeface="Montserrat" pitchFamily="34" charset="-120"/>
            </a:endParaRPr>
          </a:p>
          <a:p>
            <a:r>
              <a:rPr lang="en-US" sz="2400" dirty="0" err="1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外，板的材料也会影响所产生的声音的音质和音量</a:t>
            </a:r>
            <a:r>
              <a:rPr lang="en-US" sz="2400" dirty="0">
                <a:solidFill>
                  <a:srgbClr val="272525"/>
                </a:solidFill>
                <a:latin typeface="宋体" panose="02010600030101010101" pitchFamily="2" charset="-122"/>
                <a:ea typeface="宋体" panose="02010600030101010101" pitchFamily="2" charset="-122"/>
                <a:cs typeface="Montserrat" pitchFamily="34" charset="-120"/>
              </a:rPr>
              <a:t>。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Text 3"/>
          <p:cNvSpPr/>
          <p:nvPr/>
        </p:nvSpPr>
        <p:spPr>
          <a:xfrm>
            <a:off x="1281290" y="5046036"/>
            <a:ext cx="3305414" cy="51640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065"/>
              </a:lnSpc>
            </a:pPr>
            <a:r>
              <a:rPr lang="en-US" sz="4400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影响因素</a:t>
            </a:r>
            <a:endParaRPr lang="en-US" sz="4400" dirty="0"/>
          </a:p>
        </p:txBody>
      </p:sp>
      <p:sp>
        <p:nvSpPr>
          <p:cNvPr id="8" name="Text 5"/>
          <p:cNvSpPr/>
          <p:nvPr/>
        </p:nvSpPr>
        <p:spPr>
          <a:xfrm>
            <a:off x="1519835" y="4482524"/>
            <a:ext cx="2313950" cy="26440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080"/>
              </a:lnSpc>
            </a:pP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1160287" y="5755939"/>
            <a:ext cx="6503658" cy="284214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880"/>
              </a:lnSpc>
            </a:pPr>
            <a:r>
              <a:rPr lang="en-US" sz="3200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	</a:t>
            </a:r>
            <a:r>
              <a:rPr lang="en-US" sz="3200" dirty="0" err="1"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材料</a:t>
            </a:r>
            <a:endParaRPr lang="en-US" sz="3200" dirty="0">
              <a:latin typeface="华文仿宋" panose="02010600040101010101" pitchFamily="2" charset="-122"/>
              <a:ea typeface="华文仿宋" panose="02010600040101010101" pitchFamily="2" charset="-122"/>
              <a:cs typeface="Barlow" pitchFamily="34" charset="-120"/>
            </a:endParaRPr>
          </a:p>
          <a:p>
            <a:pPr>
              <a:lnSpc>
                <a:spcPts val="4880"/>
              </a:lnSpc>
            </a:pPr>
            <a:r>
              <a:rPr lang="en-US" altLang="zh-CN" sz="3200" dirty="0"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	</a:t>
            </a:r>
            <a:r>
              <a:rPr lang="en-US" altLang="zh-CN" sz="3200" dirty="0" err="1"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大小和厚度</a:t>
            </a:r>
            <a:endParaRPr lang="en-US" altLang="zh-CN" sz="3200" dirty="0">
              <a:latin typeface="华文仿宋" panose="02010600040101010101" pitchFamily="2" charset="-122"/>
              <a:ea typeface="华文仿宋" panose="02010600040101010101" pitchFamily="2" charset="-122"/>
              <a:cs typeface="Barlow" pitchFamily="34" charset="-120"/>
            </a:endParaRPr>
          </a:p>
          <a:p>
            <a:pPr>
              <a:lnSpc>
                <a:spcPts val="4880"/>
              </a:lnSpc>
            </a:pPr>
            <a:r>
              <a:rPr lang="en-US" altLang="zh-CN" sz="3200" dirty="0"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	</a:t>
            </a:r>
            <a:r>
              <a:rPr lang="en-US" altLang="zh-CN" sz="3200" dirty="0" err="1"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板状共振</a:t>
            </a:r>
            <a:endParaRPr lang="en-US" altLang="zh-CN" sz="32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ts val="4880"/>
              </a:lnSpc>
            </a:pPr>
            <a:endParaRPr lang="en-US" altLang="zh-CN" sz="3905" dirty="0"/>
          </a:p>
          <a:p>
            <a:pPr algn="ctr">
              <a:lnSpc>
                <a:spcPts val="4880"/>
              </a:lnSpc>
            </a:pPr>
            <a:endParaRPr lang="en-US" sz="3905" dirty="0"/>
          </a:p>
        </p:txBody>
      </p:sp>
      <p:sp>
        <p:nvSpPr>
          <p:cNvPr id="10" name="Text 7"/>
          <p:cNvSpPr/>
          <p:nvPr/>
        </p:nvSpPr>
        <p:spPr>
          <a:xfrm>
            <a:off x="1519835" y="5697051"/>
            <a:ext cx="2313950" cy="26440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ts val="2080"/>
              </a:lnSpc>
            </a:pP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4329382" y="4482524"/>
            <a:ext cx="2313950" cy="26440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080"/>
              </a:lnSpc>
            </a:pP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4329382" y="4912132"/>
            <a:ext cx="2313950" cy="123944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algn="ctr">
              <a:lnSpc>
                <a:spcPts val="4880"/>
              </a:lnSpc>
            </a:pPr>
            <a:endParaRPr lang="en-US" sz="3905" dirty="0"/>
          </a:p>
        </p:txBody>
      </p:sp>
      <p:sp>
        <p:nvSpPr>
          <p:cNvPr id="14" name="Text 11"/>
          <p:cNvSpPr/>
          <p:nvPr/>
        </p:nvSpPr>
        <p:spPr>
          <a:xfrm>
            <a:off x="4329382" y="6316772"/>
            <a:ext cx="2313950" cy="26440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ts val="2080"/>
              </a:lnSpc>
            </a:pP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7138930" y="4482524"/>
            <a:ext cx="2313950" cy="26440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2080"/>
              </a:lnSpc>
            </a:pP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7138930" y="4912132"/>
            <a:ext cx="2313950" cy="61972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ts val="4880"/>
              </a:lnSpc>
            </a:pPr>
            <a:endParaRPr lang="en-US" sz="3905" dirty="0"/>
          </a:p>
        </p:txBody>
      </p:sp>
      <p:sp>
        <p:nvSpPr>
          <p:cNvPr id="18" name="Text 15"/>
          <p:cNvSpPr/>
          <p:nvPr/>
        </p:nvSpPr>
        <p:spPr>
          <a:xfrm>
            <a:off x="7138930" y="5697051"/>
            <a:ext cx="2313950" cy="26440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ts val="2080"/>
              </a:lnSpc>
            </a:pP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7138930" y="6110139"/>
            <a:ext cx="2313950" cy="26440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ts val="2080"/>
              </a:lnSpc>
            </a:pPr>
            <a:endParaRPr lang="en-US" sz="1300" dirty="0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3430" cy="943430"/>
          </a:xfrm>
          <a:prstGeom prst="rect">
            <a:avLst/>
          </a:prstGeom>
        </p:spPr>
      </p:pic>
      <p:sp>
        <p:nvSpPr>
          <p:cNvPr id="28" name="矩形 27"/>
          <p:cNvSpPr/>
          <p:nvPr/>
        </p:nvSpPr>
        <p:spPr>
          <a:xfrm>
            <a:off x="9046697" y="629"/>
            <a:ext cx="1937657" cy="8228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30" name="矩形 29"/>
          <p:cNvSpPr/>
          <p:nvPr/>
        </p:nvSpPr>
        <p:spPr>
          <a:xfrm>
            <a:off x="9046697" y="2682242"/>
            <a:ext cx="1937657" cy="8707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9" name="Text 6"/>
          <p:cNvSpPr/>
          <p:nvPr/>
        </p:nvSpPr>
        <p:spPr>
          <a:xfrm>
            <a:off x="8684558" y="273293"/>
            <a:ext cx="2661932" cy="726693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现象</a:t>
            </a:r>
            <a:r>
              <a:rPr lang="en-US" sz="3600" b="1" dirty="0" err="1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描述</a:t>
            </a:r>
            <a:endParaRPr lang="en-US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Barlow" pitchFamily="34" charset="-120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简单实验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原理解释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因素分析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总结反思</a:t>
            </a:r>
            <a:endParaRPr lang="en-US" altLang="zh-CN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endParaRPr lang="en-US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28700"/>
            <a:ext cx="10972800" cy="6172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0972800" cy="8213162"/>
          </a:xfrm>
          <a:prstGeom prst="rect">
            <a:avLst/>
          </a:prstGeom>
          <a:solidFill>
            <a:srgbClr val="EEEFF5"/>
          </a:solidFill>
        </p:spPr>
      </p:sp>
      <p:sp>
        <p:nvSpPr>
          <p:cNvPr id="4" name="Text 1"/>
          <p:cNvSpPr/>
          <p:nvPr/>
        </p:nvSpPr>
        <p:spPr>
          <a:xfrm>
            <a:off x="624900" y="1278646"/>
            <a:ext cx="3332917" cy="52078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100"/>
              </a:lnSpc>
            </a:pPr>
            <a:r>
              <a:rPr lang="en-US" sz="4800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材料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624900" y="2373086"/>
            <a:ext cx="7902243" cy="4738914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2400" dirty="0">
                <a:solidFill>
                  <a:srgbClr val="272525"/>
                </a:solidFill>
                <a:latin typeface="华文宋体" panose="02010600040101010101" pitchFamily="2" charset="-122"/>
                <a:ea typeface="华文宋体" panose="02010600040101010101" pitchFamily="2" charset="-122"/>
                <a:cs typeface="Montserrat" pitchFamily="34" charset="-120"/>
              </a:rPr>
              <a:t>	</a:t>
            </a:r>
            <a:r>
              <a:rPr lang="en-US" sz="2400" dirty="0" err="1">
                <a:solidFill>
                  <a:srgbClr val="272525"/>
                </a:solidFill>
                <a:latin typeface="华文宋体" panose="02010600040101010101" pitchFamily="2" charset="-122"/>
                <a:ea typeface="华文宋体" panose="02010600040101010101" pitchFamily="2" charset="-122"/>
                <a:cs typeface="Montserrat" pitchFamily="34" charset="-120"/>
              </a:rPr>
              <a:t>例如，如果你弯曲一块塑料板，它可能会产生一种脆响的声音，类似于手指弹击塑料的声音</a:t>
            </a:r>
            <a:r>
              <a:rPr lang="en-US" sz="2400" dirty="0">
                <a:solidFill>
                  <a:srgbClr val="272525"/>
                </a:solidFill>
                <a:latin typeface="华文宋体" panose="02010600040101010101" pitchFamily="2" charset="-122"/>
                <a:ea typeface="华文宋体" panose="02010600040101010101" pitchFamily="2" charset="-122"/>
                <a:cs typeface="Montserrat" pitchFamily="34" charset="-120"/>
              </a:rPr>
              <a:t>。</a:t>
            </a:r>
            <a:endParaRPr lang="en-US" sz="2400" dirty="0">
              <a:solidFill>
                <a:srgbClr val="272525"/>
              </a:solidFill>
              <a:latin typeface="华文宋体" panose="02010600040101010101" pitchFamily="2" charset="-122"/>
              <a:ea typeface="华文宋体" panose="02010600040101010101" pitchFamily="2" charset="-122"/>
              <a:cs typeface="Montserrat" pitchFamily="34" charset="-120"/>
            </a:endParaRPr>
          </a:p>
          <a:p>
            <a:r>
              <a:rPr lang="en-US" sz="2400" dirty="0">
                <a:solidFill>
                  <a:srgbClr val="272525"/>
                </a:solidFill>
                <a:latin typeface="华文宋体" panose="02010600040101010101" pitchFamily="2" charset="-122"/>
                <a:ea typeface="华文宋体" panose="02010600040101010101" pitchFamily="2" charset="-122"/>
                <a:cs typeface="Montserrat" pitchFamily="34" charset="-120"/>
              </a:rPr>
              <a:t>	</a:t>
            </a:r>
            <a:r>
              <a:rPr lang="en-US" sz="2400" dirty="0" err="1">
                <a:solidFill>
                  <a:srgbClr val="272525"/>
                </a:solidFill>
                <a:latin typeface="华文宋体" panose="02010600040101010101" pitchFamily="2" charset="-122"/>
                <a:ea typeface="华文宋体" panose="02010600040101010101" pitchFamily="2" charset="-122"/>
                <a:cs typeface="Montserrat" pitchFamily="34" charset="-120"/>
              </a:rPr>
              <a:t>这是因为塑料的特性使得板材振动频率相对较高，所以产生的声音可能更尖锐</a:t>
            </a:r>
            <a:r>
              <a:rPr lang="en-US" sz="2400" dirty="0">
                <a:solidFill>
                  <a:srgbClr val="272525"/>
                </a:solidFill>
                <a:latin typeface="华文宋体" panose="02010600040101010101" pitchFamily="2" charset="-122"/>
                <a:ea typeface="华文宋体" panose="02010600040101010101" pitchFamily="2" charset="-122"/>
                <a:cs typeface="Montserrat" pitchFamily="34" charset="-120"/>
              </a:rPr>
              <a:t>。 </a:t>
            </a:r>
            <a:endParaRPr lang="en-US" sz="2400" dirty="0">
              <a:solidFill>
                <a:srgbClr val="272525"/>
              </a:solidFill>
              <a:latin typeface="华文宋体" panose="02010600040101010101" pitchFamily="2" charset="-122"/>
              <a:ea typeface="华文宋体" panose="02010600040101010101" pitchFamily="2" charset="-122"/>
              <a:cs typeface="Montserrat" pitchFamily="34" charset="-120"/>
            </a:endParaRPr>
          </a:p>
          <a:p>
            <a:r>
              <a:rPr lang="en-US" sz="2400" dirty="0">
                <a:solidFill>
                  <a:srgbClr val="272525"/>
                </a:solidFill>
                <a:latin typeface="华文宋体" panose="02010600040101010101" pitchFamily="2" charset="-122"/>
                <a:ea typeface="华文宋体" panose="02010600040101010101" pitchFamily="2" charset="-122"/>
                <a:cs typeface="Montserrat" pitchFamily="34" charset="-120"/>
              </a:rPr>
              <a:t>	</a:t>
            </a:r>
            <a:r>
              <a:rPr lang="en-US" sz="2400" dirty="0" err="1">
                <a:solidFill>
                  <a:srgbClr val="272525"/>
                </a:solidFill>
                <a:latin typeface="华文宋体" panose="02010600040101010101" pitchFamily="2" charset="-122"/>
                <a:ea typeface="华文宋体" panose="02010600040101010101" pitchFamily="2" charset="-122"/>
                <a:cs typeface="Montserrat" pitchFamily="34" charset="-120"/>
              </a:rPr>
              <a:t>相比之下，当你弯曲一块金属板时，它可能会产生一种金属般的共鸣音。金属的特性使得板材振动频率较低，所以声音可能更加低沉和嘹亮</a:t>
            </a:r>
            <a:r>
              <a:rPr lang="en-US" sz="2400" dirty="0">
                <a:solidFill>
                  <a:srgbClr val="272525"/>
                </a:solidFill>
                <a:latin typeface="华文宋体" panose="02010600040101010101" pitchFamily="2" charset="-122"/>
                <a:ea typeface="华文宋体" panose="02010600040101010101" pitchFamily="2" charset="-122"/>
                <a:cs typeface="Montserrat" pitchFamily="34" charset="-120"/>
              </a:rPr>
              <a:t>。 </a:t>
            </a:r>
            <a:endParaRPr lang="en-US" sz="2400" dirty="0">
              <a:solidFill>
                <a:srgbClr val="272525"/>
              </a:solidFill>
              <a:latin typeface="华文宋体" panose="02010600040101010101" pitchFamily="2" charset="-122"/>
              <a:ea typeface="华文宋体" panose="02010600040101010101" pitchFamily="2" charset="-122"/>
              <a:cs typeface="Montserrat" pitchFamily="34" charset="-12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3430" cy="94343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9046697" y="629"/>
            <a:ext cx="1937657" cy="8228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矩形 16"/>
          <p:cNvSpPr/>
          <p:nvPr/>
        </p:nvSpPr>
        <p:spPr>
          <a:xfrm>
            <a:off x="9046697" y="3841337"/>
            <a:ext cx="1937657" cy="8707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Text 6"/>
          <p:cNvSpPr/>
          <p:nvPr/>
        </p:nvSpPr>
        <p:spPr>
          <a:xfrm>
            <a:off x="8684558" y="273293"/>
            <a:ext cx="2661932" cy="726693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现象</a:t>
            </a:r>
            <a:r>
              <a:rPr lang="en-US" sz="3600" b="1" dirty="0" err="1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描述</a:t>
            </a:r>
            <a:endParaRPr lang="en-US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Barlow" pitchFamily="34" charset="-120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简单实验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原理解释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因素分析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总结反思</a:t>
            </a:r>
            <a:endParaRPr lang="en-US" altLang="zh-CN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28700"/>
            <a:ext cx="10972800" cy="6172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0972800" cy="8213162"/>
          </a:xfrm>
          <a:prstGeom prst="rect">
            <a:avLst/>
          </a:prstGeom>
          <a:solidFill>
            <a:srgbClr val="EEEFF5"/>
          </a:solidFill>
        </p:spPr>
      </p:sp>
      <p:sp>
        <p:nvSpPr>
          <p:cNvPr id="4" name="Text 1"/>
          <p:cNvSpPr/>
          <p:nvPr/>
        </p:nvSpPr>
        <p:spPr>
          <a:xfrm>
            <a:off x="624900" y="1278646"/>
            <a:ext cx="3332917" cy="52078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100"/>
              </a:lnSpc>
            </a:pPr>
            <a:r>
              <a:rPr lang="zh-CN" altLang="en-US" sz="4800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大小和厚度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624900" y="2373086"/>
            <a:ext cx="7902243" cy="4738914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altLang="zh-CN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相同材料的板材在弯曲时会以相似的方式振动，产生类似的声音特性。振动是由于波在介质中传播，并在边界处反弹，并相互干涉而产生的。由于介质形状不同，或是空洞等原因，导致边界条件变化，必然会影响振动形式。 较大和较厚的板材可能因为振动的板更大，需要更多的能量。具有更低的振动频率，因此会产生较低音调的声音。相比之下，较小和较薄的板材可能具有更高的振动频率，产生较高音调的声音。 </a:t>
            </a:r>
            <a:endParaRPr lang="en-US" altLang="zh-CN" sz="2400" dirty="0"/>
          </a:p>
          <a:p>
            <a:endParaRPr lang="en-US" sz="24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3430" cy="94343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9046697" y="629"/>
            <a:ext cx="1937657" cy="8228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矩形 16"/>
          <p:cNvSpPr/>
          <p:nvPr/>
        </p:nvSpPr>
        <p:spPr>
          <a:xfrm>
            <a:off x="9046697" y="3841337"/>
            <a:ext cx="1937657" cy="8707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Text 6"/>
          <p:cNvSpPr/>
          <p:nvPr/>
        </p:nvSpPr>
        <p:spPr>
          <a:xfrm>
            <a:off x="8684558" y="273293"/>
            <a:ext cx="2661932" cy="726693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现象</a:t>
            </a:r>
            <a:r>
              <a:rPr lang="en-US" sz="3600" b="1" dirty="0" err="1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描述</a:t>
            </a:r>
            <a:endParaRPr lang="en-US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Barlow" pitchFamily="34" charset="-120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简单实验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原理解释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因素分析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总结反思</a:t>
            </a:r>
            <a:endParaRPr lang="en-US" altLang="zh-CN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endParaRPr lang="en-US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28700"/>
            <a:ext cx="10972800" cy="6172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0972800" cy="8213162"/>
          </a:xfrm>
          <a:prstGeom prst="rect">
            <a:avLst/>
          </a:prstGeom>
          <a:solidFill>
            <a:srgbClr val="EEEFF5"/>
          </a:solidFill>
        </p:spPr>
      </p:sp>
      <p:sp>
        <p:nvSpPr>
          <p:cNvPr id="4" name="Text 1"/>
          <p:cNvSpPr/>
          <p:nvPr/>
        </p:nvSpPr>
        <p:spPr>
          <a:xfrm>
            <a:off x="624900" y="1278646"/>
            <a:ext cx="3332917" cy="52078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100"/>
              </a:lnSpc>
            </a:pPr>
            <a:r>
              <a:rPr lang="zh-CN" altLang="en-US" sz="4800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板状共振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624900" y="2373085"/>
            <a:ext cx="8112700" cy="6001657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altLang="zh-CN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</a:t>
            </a:r>
            <a:r>
              <a:rPr lang="en-US" altLang="zh-CN" sz="24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板状共振（也称为飞行器翼效应）是指当一个薄板在受到外力或空气流动的作用下，以特定频率振动并产生共振效应的现象</a:t>
            </a:r>
            <a:r>
              <a:rPr lang="en-US" altLang="zh-CN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。</a:t>
            </a:r>
            <a:endParaRPr lang="en-US" altLang="zh-CN" sz="2400" dirty="0">
              <a:solidFill>
                <a:srgbClr val="27252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r>
              <a:rPr lang="en-US" altLang="zh-CN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</a:t>
            </a:r>
            <a:r>
              <a:rPr lang="en-US" altLang="zh-CN" sz="24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当外力作用于薄板时，板材开始弯曲。随着板材继续弯曲，弯曲的一侧会拉伸，而另一侧则会压缩</a:t>
            </a:r>
            <a:r>
              <a:rPr lang="en-US" altLang="zh-CN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。</a:t>
            </a:r>
            <a:endParaRPr lang="en-US" altLang="zh-CN" sz="2400" dirty="0">
              <a:solidFill>
                <a:srgbClr val="27252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r>
              <a:rPr lang="en-US" altLang="zh-CN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</a:t>
            </a:r>
            <a:r>
              <a:rPr lang="en-US" altLang="zh-CN" sz="24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随着弯曲程度的增加，拉伸和压缩会导致板材恢复到初始状态的力增大。当这个恢复力超过了外力的作用力时，板材会回弹</a:t>
            </a:r>
            <a:r>
              <a:rPr lang="en-US" altLang="zh-CN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。</a:t>
            </a:r>
            <a:endParaRPr lang="en-US" altLang="zh-CN" sz="2400" dirty="0">
              <a:solidFill>
                <a:srgbClr val="27252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r>
              <a:rPr lang="en-US" altLang="zh-CN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</a:t>
            </a:r>
            <a:r>
              <a:rPr lang="en-US" altLang="zh-CN" sz="24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然而，由于惯性的作用，板材会过度弯曲，导致另一侧的拉伸和压缩</a:t>
            </a:r>
            <a:r>
              <a:rPr lang="en-US" altLang="zh-CN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。</a:t>
            </a:r>
            <a:endParaRPr lang="en-US" altLang="zh-CN" sz="2400" dirty="0">
              <a:solidFill>
                <a:srgbClr val="27252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r>
              <a:rPr lang="en-US" altLang="zh-CN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	</a:t>
            </a:r>
            <a:r>
              <a:rPr lang="en-US" altLang="zh-CN" sz="24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这种过度弯曲和反弯曲的往复过程会导致板材的振动</a:t>
            </a:r>
            <a:r>
              <a:rPr lang="en-US" altLang="zh-CN" sz="24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。 在振动中，板材的弯曲会导致空气流动的变化，而这些变化会引起声音的产生。当板材的固有频率与空气流动的频率相匹配时，共振效应会增强振动幅度，进而产生响亮的嚎叫声。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sz="24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3430" cy="94343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9046697" y="629"/>
            <a:ext cx="1937657" cy="8228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矩形 16"/>
          <p:cNvSpPr/>
          <p:nvPr/>
        </p:nvSpPr>
        <p:spPr>
          <a:xfrm>
            <a:off x="9046697" y="3841337"/>
            <a:ext cx="1937657" cy="8707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Text 6"/>
          <p:cNvSpPr/>
          <p:nvPr/>
        </p:nvSpPr>
        <p:spPr>
          <a:xfrm>
            <a:off x="8684558" y="273293"/>
            <a:ext cx="2661932" cy="726693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现象</a:t>
            </a:r>
            <a:r>
              <a:rPr lang="en-US" sz="3600" b="1" dirty="0" err="1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描述</a:t>
            </a:r>
            <a:endParaRPr lang="en-US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Barlow" pitchFamily="34" charset="-120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简单实验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原理解释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因素分析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总结反思</a:t>
            </a:r>
            <a:endParaRPr lang="en-US" altLang="zh-CN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endParaRPr lang="en-US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028700"/>
            <a:ext cx="10972800" cy="61722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0972800" cy="8213162"/>
          </a:xfrm>
          <a:prstGeom prst="rect">
            <a:avLst/>
          </a:prstGeom>
          <a:solidFill>
            <a:srgbClr val="EEEFF5"/>
          </a:solidFill>
        </p:spPr>
      </p:sp>
      <p:sp>
        <p:nvSpPr>
          <p:cNvPr id="4" name="Text 1"/>
          <p:cNvSpPr/>
          <p:nvPr/>
        </p:nvSpPr>
        <p:spPr>
          <a:xfrm>
            <a:off x="624900" y="1278646"/>
            <a:ext cx="3332917" cy="52078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>
              <a:lnSpc>
                <a:spcPts val="4100"/>
              </a:lnSpc>
            </a:pPr>
            <a:r>
              <a:rPr lang="zh-CN" altLang="en-US" sz="4800" b="1" dirty="0">
                <a:solidFill>
                  <a:srgbClr val="396AF1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结语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624899" y="2373085"/>
            <a:ext cx="8232021" cy="2113855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altLang="zh-CN" sz="2400" dirty="0">
                <a:latin typeface="华文宋体" panose="02010600040101010101" pitchFamily="2" charset="-122"/>
                <a:ea typeface="华文宋体" panose="02010600040101010101" pitchFamily="2" charset="-122"/>
              </a:rPr>
              <a:t>	</a:t>
            </a:r>
            <a:r>
              <a:rPr lang="zh-CN" altLang="en-US" sz="2400" dirty="0">
                <a:latin typeface="华文宋体" panose="02010600040101010101" pitchFamily="2" charset="-122"/>
                <a:ea typeface="华文宋体" panose="02010600040101010101" pitchFamily="2" charset="-122"/>
              </a:rPr>
              <a:t>对于这个现象的进一步研究和调查，可以考虑改变施加在板上的力的性质和大小、板的尺寸和形状以及周围环境的物理性质等变量，观察这些因素如何影响所产生的声音 。</a:t>
            </a:r>
            <a:endParaRPr lang="en-US" altLang="zh-CN" sz="24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r>
              <a:rPr lang="en-US" altLang="zh-CN" sz="2400" dirty="0">
                <a:latin typeface="华文宋体" panose="02010600040101010101" pitchFamily="2" charset="-122"/>
                <a:ea typeface="华文宋体" panose="02010600040101010101" pitchFamily="2" charset="-122"/>
              </a:rPr>
              <a:t>      </a:t>
            </a:r>
            <a:r>
              <a:rPr lang="zh-CN" altLang="en-US" sz="2400" dirty="0">
                <a:latin typeface="华文宋体" panose="02010600040101010101" pitchFamily="2" charset="-122"/>
                <a:ea typeface="华文宋体" panose="02010600040101010101" pitchFamily="2" charset="-122"/>
              </a:rPr>
              <a:t>此外，可以使用现代技术，如高速摄像机和计算机模拟，来更深入地理解这个现象的物理机制。</a:t>
            </a:r>
            <a:endParaRPr lang="en-US" sz="2400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3430" cy="94343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9046697" y="629"/>
            <a:ext cx="1937657" cy="82289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矩形 16"/>
          <p:cNvSpPr/>
          <p:nvPr/>
        </p:nvSpPr>
        <p:spPr>
          <a:xfrm>
            <a:off x="9046697" y="4938517"/>
            <a:ext cx="1937657" cy="87079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Text 6"/>
          <p:cNvSpPr/>
          <p:nvPr/>
        </p:nvSpPr>
        <p:spPr>
          <a:xfrm>
            <a:off x="8684558" y="273293"/>
            <a:ext cx="2661932" cy="726693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现象</a:t>
            </a:r>
            <a:r>
              <a:rPr lang="en-US" sz="3600" b="1" dirty="0" err="1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Barlow" pitchFamily="34" charset="-120"/>
              </a:rPr>
              <a:t>描述</a:t>
            </a:r>
            <a:endParaRPr lang="en-US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Barlow" pitchFamily="34" charset="-120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简单实验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原理解释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因素分析</a:t>
            </a:r>
            <a:endParaRPr lang="en-US" altLang="zh-CN" sz="3600" b="1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总结反思</a:t>
            </a:r>
            <a:endParaRPr lang="en-US" sz="3600" dirty="0">
              <a:solidFill>
                <a:schemeClr val="bg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1412</Words>
  <Application>WPS 演示</Application>
  <PresentationFormat>自定义</PresentationFormat>
  <Paragraphs>116</Paragraphs>
  <Slides>10</Slides>
  <Notes>10</Notes>
  <HiddenSlides>0</HiddenSlides>
  <MMClips>3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2" baseType="lpstr">
      <vt:lpstr>Arial</vt:lpstr>
      <vt:lpstr>宋体</vt:lpstr>
      <vt:lpstr>Wingdings</vt:lpstr>
      <vt:lpstr>Barlow</vt:lpstr>
      <vt:lpstr>Segoe Print</vt:lpstr>
      <vt:lpstr>幼圆</vt:lpstr>
      <vt:lpstr>Barlow</vt:lpstr>
      <vt:lpstr>Barlow</vt:lpstr>
      <vt:lpstr>Montserrat</vt:lpstr>
      <vt:lpstr>Montserrat</vt:lpstr>
      <vt:lpstr>Montserrat</vt:lpstr>
      <vt:lpstr>华文仿宋</vt:lpstr>
      <vt:lpstr>华文宋体</vt:lpstr>
      <vt:lpstr>华文楷体</vt:lpstr>
      <vt:lpstr>等线</vt:lpstr>
      <vt:lpstr>Calibri</vt:lpstr>
      <vt:lpstr>微软雅黑</vt:lpstr>
      <vt:lpstr>Arial Unicode MS</vt:lpstr>
      <vt:lpstr>等线 Light</vt:lpstr>
      <vt:lpstr>Calibri Light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HeZhengxuan</cp:lastModifiedBy>
  <cp:revision>16</cp:revision>
  <dcterms:created xsi:type="dcterms:W3CDTF">2023-10-28T18:30:00Z</dcterms:created>
  <dcterms:modified xsi:type="dcterms:W3CDTF">2023-10-29T00:39:37Z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8A02557BD2624E669602D50283AFE96A</vt:lpwstr>
  </property>
  <property fmtid="{D5CDD505-2E9C-101B-9397-08002B2CF9AE}" pid="3" name="KSOProductBuildVer">
    <vt:lpwstr>2052-11.8.2.11813</vt:lpwstr>
  </property>
</Properties>
</file>